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4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5123-E5A6-415C-B509-AAA07A6807BC}" type="datetimeFigureOut">
              <a:rPr lang="en-GB" smtClean="0"/>
              <a:pPr/>
              <a:t>12/02/2021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88AE-6B07-4A57-B2B6-6AED5A84C41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14430274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5123-E5A6-415C-B509-AAA07A6807BC}" type="datetimeFigureOut">
              <a:rPr lang="en-GB" smtClean="0"/>
              <a:pPr/>
              <a:t>12/02/2021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88AE-6B07-4A57-B2B6-6AED5A84C41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5475069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5123-E5A6-415C-B509-AAA07A6807BC}" type="datetimeFigureOut">
              <a:rPr lang="en-GB" smtClean="0"/>
              <a:pPr/>
              <a:t>12/02/2021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88AE-6B07-4A57-B2B6-6AED5A84C41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213649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5123-E5A6-415C-B509-AAA07A6807BC}" type="datetimeFigureOut">
              <a:rPr lang="en-GB" smtClean="0"/>
              <a:pPr/>
              <a:t>12/02/2021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88AE-6B07-4A57-B2B6-6AED5A84C41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062660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5123-E5A6-415C-B509-AAA07A6807BC}" type="datetimeFigureOut">
              <a:rPr lang="en-GB" smtClean="0"/>
              <a:pPr/>
              <a:t>12/02/2021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88AE-6B07-4A57-B2B6-6AED5A84C41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377448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5123-E5A6-415C-B509-AAA07A6807BC}" type="datetimeFigureOut">
              <a:rPr lang="en-GB" smtClean="0"/>
              <a:pPr/>
              <a:t>12/02/2021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88AE-6B07-4A57-B2B6-6AED5A84C41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3498186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5123-E5A6-415C-B509-AAA07A6807BC}" type="datetimeFigureOut">
              <a:rPr lang="en-GB" smtClean="0"/>
              <a:pPr/>
              <a:t>12/02/2021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88AE-6B07-4A57-B2B6-6AED5A84C41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2831295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5123-E5A6-415C-B509-AAA07A6807BC}" type="datetimeFigureOut">
              <a:rPr lang="en-GB" smtClean="0"/>
              <a:pPr/>
              <a:t>12/02/2021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88AE-6B07-4A57-B2B6-6AED5A84C41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7864755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5123-E5A6-415C-B509-AAA07A6807BC}" type="datetimeFigureOut">
              <a:rPr lang="en-GB" smtClean="0"/>
              <a:pPr/>
              <a:t>12/02/2021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88AE-6B07-4A57-B2B6-6AED5A84C41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8592075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5123-E5A6-415C-B509-AAA07A6807BC}" type="datetimeFigureOut">
              <a:rPr lang="en-GB" smtClean="0"/>
              <a:pPr/>
              <a:t>12/02/2021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88AE-6B07-4A57-B2B6-6AED5A84C41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392537339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A75123-E5A6-415C-B509-AAA07A6807BC}" type="datetimeFigureOut">
              <a:rPr lang="en-GB" smtClean="0"/>
              <a:pPr/>
              <a:t>12/02/2021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E7688AE-6B07-4A57-B2B6-6AED5A84C41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284854983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alphaModFix amt="23000"/>
            <a:lum/>
          </a:blip>
          <a:srcRect/>
          <a:stretch>
            <a:fillRect l="-11000" r="-1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CA75123-E5A6-415C-B509-AAA07A6807BC}" type="datetimeFigureOut">
              <a:rPr lang="en-GB" smtClean="0"/>
              <a:pPr/>
              <a:t>12/02/2021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E7688AE-6B07-4A57-B2B6-6AED5A84C419}" type="slidenum">
              <a:rPr lang="en-GB" smtClean="0"/>
              <a:pPr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xmlns="" val="176570855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GB" b="1" dirty="0" smtClean="0"/>
              <a:t>Have or Of?</a:t>
            </a:r>
            <a:endParaRPr lang="en-GB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GB" b="1" dirty="0" smtClean="0"/>
              <a:t>Grammar Practice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xmlns="" val="31273119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0000"/>
                </a:solidFill>
              </a:rPr>
              <a:t>Look at the Following</a:t>
            </a:r>
            <a:r>
              <a:rPr lang="en-GB" dirty="0" smtClean="0"/>
              <a:t>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Font typeface="Courier New" pitchFamily="49" charset="0"/>
              <a:buChar char="o"/>
            </a:pPr>
            <a:r>
              <a:rPr lang="en-GB" b="1" dirty="0" smtClean="0"/>
              <a:t>Should of</a:t>
            </a:r>
          </a:p>
          <a:p>
            <a:pPr>
              <a:buFont typeface="Courier New" pitchFamily="49" charset="0"/>
              <a:buChar char="o"/>
            </a:pPr>
            <a:r>
              <a:rPr lang="en-GB" b="1" dirty="0" smtClean="0"/>
              <a:t>Could of</a:t>
            </a:r>
          </a:p>
          <a:p>
            <a:pPr>
              <a:buFont typeface="Courier New" pitchFamily="49" charset="0"/>
              <a:buChar char="o"/>
            </a:pPr>
            <a:r>
              <a:rPr lang="en-GB" b="1" dirty="0" smtClean="0"/>
              <a:t>Would of</a:t>
            </a:r>
          </a:p>
          <a:p>
            <a:pPr>
              <a:buFont typeface="Courier New" pitchFamily="49" charset="0"/>
              <a:buChar char="o"/>
            </a:pPr>
            <a:r>
              <a:rPr lang="en-GB" b="1" dirty="0" smtClean="0"/>
              <a:t>Might of</a:t>
            </a:r>
          </a:p>
          <a:p>
            <a:pPr>
              <a:buFont typeface="Courier New" pitchFamily="49" charset="0"/>
              <a:buChar char="o"/>
            </a:pPr>
            <a:r>
              <a:rPr lang="en-GB" b="1" dirty="0" smtClean="0"/>
              <a:t>Must of</a:t>
            </a:r>
          </a:p>
          <a:p>
            <a:pPr>
              <a:buFont typeface="Courier New" pitchFamily="49" charset="0"/>
              <a:buChar char="o"/>
            </a:pPr>
            <a:r>
              <a:rPr lang="en-GB" b="1" dirty="0" smtClean="0"/>
              <a:t>May of</a:t>
            </a:r>
          </a:p>
          <a:p>
            <a:pPr>
              <a:buFont typeface="Courier New" pitchFamily="49" charset="0"/>
              <a:buChar char="o"/>
            </a:pPr>
            <a:endParaRPr lang="en-GB" dirty="0"/>
          </a:p>
          <a:p>
            <a:pPr marL="0" indent="0">
              <a:buNone/>
            </a:pPr>
            <a:r>
              <a:rPr lang="en-GB" b="1" dirty="0" smtClean="0">
                <a:solidFill>
                  <a:srgbClr val="FF0000"/>
                </a:solidFill>
              </a:rPr>
              <a:t>What is the problem with these?</a:t>
            </a:r>
          </a:p>
          <a:p>
            <a:pPr marL="0" indent="0">
              <a:buNone/>
            </a:pP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3542596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 b="1" dirty="0" smtClean="0">
                <a:solidFill>
                  <a:srgbClr val="FF0000"/>
                </a:solidFill>
              </a:rPr>
              <a:t>Now Look at the Following</a:t>
            </a:r>
            <a:r>
              <a:rPr lang="en-GB" dirty="0" smtClean="0">
                <a:solidFill>
                  <a:srgbClr val="FF0000"/>
                </a:solidFill>
              </a:rPr>
              <a:t>:</a:t>
            </a: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7544" y="1628800"/>
            <a:ext cx="8229600" cy="4525963"/>
          </a:xfrm>
        </p:spPr>
        <p:txBody>
          <a:bodyPr>
            <a:normAutofit lnSpcReduction="10000"/>
          </a:bodyPr>
          <a:lstStyle/>
          <a:p>
            <a:pPr>
              <a:buFont typeface="Courier New" pitchFamily="49" charset="0"/>
              <a:buChar char="o"/>
            </a:pPr>
            <a:r>
              <a:rPr lang="en-GB" dirty="0" smtClean="0"/>
              <a:t>Should have</a:t>
            </a:r>
          </a:p>
          <a:p>
            <a:pPr>
              <a:buFont typeface="Courier New" pitchFamily="49" charset="0"/>
              <a:buChar char="o"/>
            </a:pPr>
            <a:r>
              <a:rPr lang="en-GB" dirty="0" smtClean="0"/>
              <a:t>Could have</a:t>
            </a:r>
          </a:p>
          <a:p>
            <a:pPr>
              <a:buFont typeface="Courier New" pitchFamily="49" charset="0"/>
              <a:buChar char="o"/>
            </a:pPr>
            <a:r>
              <a:rPr lang="en-GB" dirty="0" smtClean="0"/>
              <a:t>Would have</a:t>
            </a:r>
          </a:p>
          <a:p>
            <a:pPr>
              <a:buFont typeface="Courier New" pitchFamily="49" charset="0"/>
              <a:buChar char="o"/>
            </a:pPr>
            <a:r>
              <a:rPr lang="en-GB" dirty="0" smtClean="0"/>
              <a:t>Might have</a:t>
            </a:r>
          </a:p>
          <a:p>
            <a:pPr>
              <a:buFont typeface="Courier New" pitchFamily="49" charset="0"/>
              <a:buChar char="o"/>
            </a:pPr>
            <a:r>
              <a:rPr lang="en-GB" dirty="0" smtClean="0"/>
              <a:t>Must have</a:t>
            </a:r>
          </a:p>
          <a:p>
            <a:pPr>
              <a:buFont typeface="Courier New" pitchFamily="49" charset="0"/>
              <a:buChar char="o"/>
            </a:pPr>
            <a:r>
              <a:rPr lang="en-GB" dirty="0" smtClean="0"/>
              <a:t>May have</a:t>
            </a:r>
          </a:p>
          <a:p>
            <a:pPr>
              <a:buFont typeface="Courier New" pitchFamily="49" charset="0"/>
              <a:buChar char="o"/>
            </a:pPr>
            <a:endParaRPr lang="en-GB" dirty="0"/>
          </a:p>
          <a:p>
            <a:pPr marL="0" indent="0">
              <a:buNone/>
            </a:pPr>
            <a:r>
              <a:rPr lang="en-GB" b="1" dirty="0" smtClean="0">
                <a:solidFill>
                  <a:srgbClr val="FF0000"/>
                </a:solidFill>
              </a:rPr>
              <a:t>These are </a:t>
            </a:r>
            <a:r>
              <a:rPr lang="en-GB" b="1" dirty="0" smtClean="0">
                <a:solidFill>
                  <a:srgbClr val="FF0000"/>
                </a:solidFill>
              </a:rPr>
              <a:t>correct!</a:t>
            </a:r>
            <a:endParaRPr lang="en-GB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0608224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48" dur="2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rgbClr val="FF0000"/>
                </a:solidFill>
              </a:rPr>
              <a:t>Remember</a:t>
            </a:r>
            <a:r>
              <a:rPr lang="en-GB" dirty="0" smtClean="0">
                <a:solidFill>
                  <a:srgbClr val="FF0000"/>
                </a:solidFill>
              </a:rPr>
              <a:t>:</a:t>
            </a:r>
            <a:br>
              <a:rPr lang="en-GB" dirty="0" smtClean="0">
                <a:solidFill>
                  <a:srgbClr val="FF0000"/>
                </a:solidFill>
              </a:rPr>
            </a:br>
            <a:endParaRPr lang="en-GB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>
              <a:buFont typeface="Wingdings" pitchFamily="2" charset="2"/>
              <a:buChar char="§"/>
            </a:pPr>
            <a:r>
              <a:rPr lang="en-GB" dirty="0" smtClean="0"/>
              <a:t>We speak very quickly and often use abbreviations</a:t>
            </a:r>
          </a:p>
          <a:p>
            <a:pPr>
              <a:buFont typeface="Wingdings" pitchFamily="2" charset="2"/>
              <a:buChar char="§"/>
            </a:pPr>
            <a:r>
              <a:rPr lang="en-GB" dirty="0" smtClean="0"/>
              <a:t>What sounds like </a:t>
            </a:r>
            <a:r>
              <a:rPr lang="en-GB" b="1" dirty="0" smtClean="0"/>
              <a:t>should of</a:t>
            </a:r>
            <a:r>
              <a:rPr lang="en-GB" dirty="0" smtClean="0"/>
              <a:t> is actually </a:t>
            </a:r>
          </a:p>
          <a:p>
            <a:pPr marL="0" indent="0">
              <a:buNone/>
            </a:pPr>
            <a:r>
              <a:rPr lang="en-GB" dirty="0"/>
              <a:t> </a:t>
            </a:r>
            <a:r>
              <a:rPr lang="en-GB" dirty="0" smtClean="0"/>
              <a:t>    </a:t>
            </a:r>
            <a:r>
              <a:rPr lang="en-GB" b="1" dirty="0" smtClean="0"/>
              <a:t>should ‘ve </a:t>
            </a:r>
            <a:r>
              <a:rPr lang="en-GB" dirty="0" smtClean="0"/>
              <a:t>which is short for </a:t>
            </a:r>
            <a:r>
              <a:rPr lang="en-GB" b="1" dirty="0" smtClean="0"/>
              <a:t>should have</a:t>
            </a:r>
          </a:p>
          <a:p>
            <a:pPr>
              <a:buFont typeface="Wingdings" pitchFamily="2" charset="2"/>
              <a:buChar char="§"/>
            </a:pPr>
            <a:r>
              <a:rPr lang="en-GB" dirty="0" smtClean="0"/>
              <a:t>Never use the word </a:t>
            </a:r>
            <a:r>
              <a:rPr lang="en-GB" b="1" dirty="0" smtClean="0"/>
              <a:t>OF</a:t>
            </a:r>
            <a:r>
              <a:rPr lang="en-GB" dirty="0" smtClean="0"/>
              <a:t> after these words!</a:t>
            </a:r>
          </a:p>
          <a:p>
            <a:pPr>
              <a:buFont typeface="Wingdings" pitchFamily="2" charset="2"/>
              <a:buChar char="§"/>
            </a:pPr>
            <a:endParaRPr lang="en-GB" dirty="0"/>
          </a:p>
          <a:p>
            <a:pPr marL="0" indent="0">
              <a:buNone/>
            </a:pPr>
            <a:r>
              <a:rPr lang="en-GB" b="1" u="sng" dirty="0" smtClean="0">
                <a:solidFill>
                  <a:srgbClr val="FF0000"/>
                </a:solidFill>
              </a:rPr>
              <a:t>Task One</a:t>
            </a:r>
            <a:r>
              <a:rPr lang="en-GB" dirty="0" smtClean="0">
                <a:solidFill>
                  <a:srgbClr val="FF0000"/>
                </a:solidFill>
              </a:rPr>
              <a:t>:</a:t>
            </a:r>
          </a:p>
          <a:p>
            <a:pPr marL="0" indent="0">
              <a:buNone/>
            </a:pPr>
            <a:r>
              <a:rPr lang="en-GB" dirty="0" smtClean="0"/>
              <a:t>Write 6 sentences using the 6 words which need HAVE after them: should, could, would, might, must, may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xmlns="" val="2690926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0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34" dur="2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GB" b="1" u="sng" dirty="0" smtClean="0">
                <a:solidFill>
                  <a:srgbClr val="FF0000"/>
                </a:solidFill>
              </a:rPr>
              <a:t>Task Two</a:t>
            </a:r>
            <a:r>
              <a:rPr lang="en-GB" dirty="0" smtClean="0"/>
              <a:t>: Now Correct the Following: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b="1" dirty="0" smtClean="0"/>
              <a:t>I could of screamed when I saw the invisible monster’s footprints. I would of done if I hadn’t dug my nails into my rifle butt till my fingers bled. I realised I should of shot it when I had the anti-monster rockets. I could of done easily and it would of sunk in the slime of the swamp. Now I only had my automatic rifle. I could of cried. I should of left nothing to chance. I would of been seen as a hero. I might easily of been killed!</a:t>
            </a:r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xmlns="" val="4436716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222</Words>
  <Application>Microsoft Office PowerPoint</Application>
  <PresentationFormat>On-screen Show (4:3)</PresentationFormat>
  <Paragraphs>30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Office Theme</vt:lpstr>
      <vt:lpstr>Have or Of?</vt:lpstr>
      <vt:lpstr>Look at the Following:</vt:lpstr>
      <vt:lpstr>Now Look at the Following:</vt:lpstr>
      <vt:lpstr>Remember: </vt:lpstr>
      <vt:lpstr>Task Two: Now Correct the Following:</vt:lpstr>
    </vt:vector>
  </TitlesOfParts>
  <Company>Neville Lovett School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Have or Of?</dc:title>
  <dc:creator>Neville Lovett School</dc:creator>
  <cp:lastModifiedBy>Colin</cp:lastModifiedBy>
  <cp:revision>5</cp:revision>
  <dcterms:created xsi:type="dcterms:W3CDTF">2012-01-17T07:54:14Z</dcterms:created>
  <dcterms:modified xsi:type="dcterms:W3CDTF">2021-02-12T16:10:48Z</dcterms:modified>
</cp:coreProperties>
</file>